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29" r:id="rId7"/>
    <p:sldMasterId id="2147483741" r:id="rId8"/>
  </p:sldMasterIdLst>
  <p:notesMasterIdLst>
    <p:notesMasterId r:id="rId42"/>
  </p:notesMasterIdLst>
  <p:sldIdLst>
    <p:sldId id="256" r:id="rId9"/>
    <p:sldId id="288" r:id="rId10"/>
    <p:sldId id="258" r:id="rId11"/>
    <p:sldId id="259" r:id="rId12"/>
    <p:sldId id="268" r:id="rId13"/>
    <p:sldId id="260" r:id="rId14"/>
    <p:sldId id="261" r:id="rId15"/>
    <p:sldId id="262" r:id="rId16"/>
    <p:sldId id="263" r:id="rId17"/>
    <p:sldId id="264" r:id="rId18"/>
    <p:sldId id="273" r:id="rId19"/>
    <p:sldId id="287" r:id="rId20"/>
    <p:sldId id="269" r:id="rId21"/>
    <p:sldId id="270" r:id="rId22"/>
    <p:sldId id="272" r:id="rId23"/>
    <p:sldId id="271" r:id="rId24"/>
    <p:sldId id="266" r:id="rId25"/>
    <p:sldId id="267" r:id="rId26"/>
    <p:sldId id="275" r:id="rId27"/>
    <p:sldId id="277" r:id="rId28"/>
    <p:sldId id="278" r:id="rId29"/>
    <p:sldId id="279" r:id="rId30"/>
    <p:sldId id="280" r:id="rId31"/>
    <p:sldId id="281" r:id="rId32"/>
    <p:sldId id="283" r:id="rId33"/>
    <p:sldId id="285" r:id="rId34"/>
    <p:sldId id="286" r:id="rId35"/>
    <p:sldId id="310" r:id="rId36"/>
    <p:sldId id="311" r:id="rId37"/>
    <p:sldId id="303" r:id="rId38"/>
    <p:sldId id="300" r:id="rId39"/>
    <p:sldId id="301" r:id="rId40"/>
    <p:sldId id="26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10566-F87D-41AC-A932-0339658EA382}" type="datetimeFigureOut">
              <a:rPr lang="ru-RU" smtClean="0"/>
              <a:t>вс 26.02.23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478A8-4DC6-46E9-96AD-F2BFC639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8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78A8-4DC6-46E9-96AD-F2BFC63988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78A8-4DC6-46E9-96AD-F2BFC63988E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7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78A8-4DC6-46E9-96AD-F2BFC63988E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285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ED15-CB73-44E6-9C5A-C33C90F4809F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09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78A8-4DC6-46E9-96AD-F2BFC63988E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6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A2EF-E6A6-40D6-9577-10C38584A76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78A8-4DC6-46E9-96AD-F2BFC63988E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56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78A8-4DC6-46E9-96AD-F2BFC63988E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0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78A8-4DC6-46E9-96AD-F2BFC63988E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9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8D8A7-EB11-4C3F-ABF9-2A5226C3B1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70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A421D-5813-40A7-977E-7C4772959E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42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AA8D9-35E5-4833-9A5F-9CBEAB18CF7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68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FF262-CEE3-4844-BF4C-8030142DF0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89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1183B-0E07-444A-964E-959044CD17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70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A0650-0DAB-41E9-88DA-68AF5A5AB4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22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DD9E4-324F-4BFA-95BE-45DEE0BD61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27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707BB-B8B0-49AE-81BC-554EFBC1532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1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0288-312C-4E51-ACDC-71DFEB0957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07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28893-134A-4E19-941C-BF43DDBE6B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09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70DC5-F350-40B5-B8A9-184375B9E9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53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AA0CB0-6B64-4DED-8A11-0D52A7B479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18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199D07-7807-452D-AD05-C4D88B4591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07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8D8A7-EB11-4C3F-ABF9-2A5226C3B1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04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A421D-5813-40A7-977E-7C4772959E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15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AA8D9-35E5-4833-9A5F-9CBEAB18CF7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32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FF262-CEE3-4844-BF4C-8030142DF0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61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1183B-0E07-444A-964E-959044CD17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3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A0650-0DAB-41E9-88DA-68AF5A5AB4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16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DD9E4-324F-4BFA-95BE-45DEE0BD61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54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707BB-B8B0-49AE-81BC-554EFBC1532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6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0288-312C-4E51-ACDC-71DFEB0957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93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28893-134A-4E19-941C-BF43DDBE6B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48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70DC5-F350-40B5-B8A9-184375B9E9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90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AA0CB0-6B64-4DED-8A11-0D52A7B479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03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199D07-7807-452D-AD05-C4D88B4591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62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8D8A7-EB11-4C3F-ABF9-2A5226C3B1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25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A421D-5813-40A7-977E-7C4772959E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8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AA8D9-35E5-4833-9A5F-9CBEAB18CF7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45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FF262-CEE3-4844-BF4C-8030142DF0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78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1183B-0E07-444A-964E-959044CD17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520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A0650-0DAB-41E9-88DA-68AF5A5AB4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735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DD9E4-324F-4BFA-95BE-45DEE0BD61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96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707BB-B8B0-49AE-81BC-554EFBC1532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58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0288-312C-4E51-ACDC-71DFEB0957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3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28893-134A-4E19-941C-BF43DDBE6B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004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70DC5-F350-40B5-B8A9-184375B9E9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8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AA0CB0-6B64-4DED-8A11-0D52A7B479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3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26.02.23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199D07-7807-452D-AD05-C4D88B4591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931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8D8A7-EB11-4C3F-ABF9-2A5226C3B1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90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A421D-5813-40A7-977E-7C4772959E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386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AA8D9-35E5-4833-9A5F-9CBEAB18CF7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492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FF262-CEE3-4844-BF4C-8030142DF0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10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1183B-0E07-444A-964E-959044CD17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319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A0650-0DAB-41E9-88DA-68AF5A5AB4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594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DD9E4-324F-4BFA-95BE-45DEE0BD61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890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707BB-B8B0-49AE-81BC-554EFBC1532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113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0288-312C-4E51-ACDC-71DFEB0957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2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26.02.23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28893-134A-4E19-941C-BF43DDBE6B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521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70DC5-F350-40B5-B8A9-184375B9E9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704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AA0CB0-6B64-4DED-8A11-0D52A7B479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340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199D07-7807-452D-AD05-C4D88B4591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333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D90E-9499-400D-AA1A-EB2BAB813E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2994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3D55-76AA-43DB-8B47-2D2E5CFED6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5800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5845-8DA1-4609-9417-A74A1A7EE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84957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87D03-91C9-43CD-9FDA-5A5015F655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23187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3C73-9877-45EF-A4B8-ECC3FBB3CF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4192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1C69-FDD0-40A1-9A74-DBC9D85DC0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24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257E7-5343-4BE9-94E3-DEE3E256A1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3228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DE5B-961A-4F12-873C-A1EEE79A5A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5572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88E6E-4DE1-4E36-BA22-9819367EA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9569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F17A3-946A-4085-BEAB-732F459AD7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46854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305D8-064A-4365-8FD7-B4233121D4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7051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F5A5-9770-46F4-B82C-219B6A71A8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85106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8A983-790F-4DC1-A7A2-137D8D87FE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762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B693B-3E98-453C-AC83-834BE7E0C7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597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F2A78-ACBA-4826-8ADE-4F0B01C8C3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934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FC4A8-BD00-4556-89DC-F02C300519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0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B3D3E-542E-4BD8-AB4D-FC1BA53711D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637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0C0C8-D815-4C27-BA5C-941DAC1FDDD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806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248EF-08B6-4B5A-BF40-DCA17E01FD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907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53BEA-9151-4DCA-9836-04CDF839C9E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423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91EAB-343C-4CCF-8FD3-FF829CA86E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484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69C41-C1C6-4867-BE12-D309A4C341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065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4E12C-E279-4E79-8C63-65A20B647C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319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8A983-790F-4DC1-A7A2-137D8D87FE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140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B693B-3E98-453C-AC83-834BE7E0C7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868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F2A78-ACBA-4826-8ADE-4F0B01C8C3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9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FC4A8-BD00-4556-89DC-F02C300519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696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B3D3E-542E-4BD8-AB4D-FC1BA53711D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365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0C0C8-D815-4C27-BA5C-941DAC1FDDD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159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248EF-08B6-4B5A-BF40-DCA17E01FD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315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53BEA-9151-4DCA-9836-04CDF839C9E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694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91EAB-343C-4CCF-8FD3-FF829CA86E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916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69C41-C1C6-4867-BE12-D309A4C341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175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4E12C-E279-4E79-8C63-65A20B647C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5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вс 26.02.23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62E2F-D17C-463B-BC42-6523A0A6B3F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62E2F-D17C-463B-BC42-6523A0A6B3F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1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62E2F-D17C-463B-BC42-6523A0A6B3F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2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62E2F-D17C-463B-BC42-6523A0A6B3F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0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B79646-BDA4-409E-AFF1-B42C3F783F2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430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539011-E31F-49B3-93EB-904B3B9633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4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539011-E31F-49B3-93EB-904B3B9633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0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hesimpsons.prostoprint.com/static/gallery/full-e08698b2046772c57fc05d5d7d025c77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3"/>
            <a:ext cx="9252520" cy="288031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Типологические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обучения школьников русскому языку как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неродному: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 и падеж имени существительного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05"/>
            <a:ext cx="7668088" cy="223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2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hutniks.com/wp-content/uploads/2020/01/43-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5920"/>
            <a:ext cx="2232248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4048" y="75921"/>
            <a:ext cx="684076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Понятия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мальчик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девочка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категории рода, различаются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половому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признаку.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рождении мальчику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девочке давали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имена: славянские, русские, греческие и др.: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Ярослав, Святослав,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Михаил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Светлана, Людмила, Клавдия,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Августа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быту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гендерные различия ещё не были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существенны, маленький ребёнок получал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сокращённое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имя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окончанием на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Слава, Света,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Миша, Люда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юноша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ту же природу.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4384793"/>
            <a:ext cx="90806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Категория рода проявляется в русском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языке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прошедшем времени глагол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также у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прилагательного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Маленький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умный мальчик прочитал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сказку. //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Красивая девочка спела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песню.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так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можно заложить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первичное понимание категории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далее, изучая родовые окончания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имён, работать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учебнику: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                       она                        оно                они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(поэтапно)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8714" y="0"/>
            <a:ext cx="9135286" cy="2332038"/>
          </a:xfrm>
          <a:solidFill>
            <a:srgbClr val="FFFFCC"/>
          </a:solidFill>
        </p:spPr>
        <p:txBody>
          <a:bodyPr/>
          <a:lstStyle/>
          <a:p>
            <a:r>
              <a:rPr lang="ru-RU" altLang="ru-RU" sz="4000" b="1" dirty="0" smtClean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6. Категория падежа </a:t>
            </a:r>
            <a:br>
              <a:rPr lang="ru-RU" altLang="ru-RU" sz="4000" b="1" dirty="0" smtClean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как отражение функционального единства</a:t>
            </a:r>
            <a:r>
              <a:rPr lang="ru-RU" altLang="ru-RU" sz="3200" b="1" dirty="0" smtClean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0" y="2492896"/>
            <a:ext cx="9144000" cy="4376589"/>
          </a:xfrm>
          <a:solidFill>
            <a:srgbClr val="FFFF99"/>
          </a:solidFill>
          <a:ln>
            <a:solidFill>
              <a:srgbClr val="602322"/>
            </a:solidFill>
            <a:miter lim="800000"/>
            <a:headEnd/>
            <a:tailEnd/>
          </a:ln>
        </p:spPr>
        <p:txBody>
          <a:bodyPr/>
          <a:lstStyle/>
          <a:p>
            <a:pPr>
              <a:buNone/>
            </a:pPr>
            <a:r>
              <a:rPr lang="ru-RU" altLang="ru-RU" b="1" dirty="0">
                <a:solidFill>
                  <a:srgbClr val="7030A0"/>
                </a:solidFill>
              </a:rPr>
              <a:t>©</a:t>
            </a:r>
            <a:endParaRPr lang="ru-RU" altLang="ru-RU" b="1" dirty="0" smtClean="0">
              <a:solidFill>
                <a:srgbClr val="7030A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55950" y="3429000"/>
            <a:ext cx="2063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899478" y="5373688"/>
            <a:ext cx="27769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семантики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5392897"/>
            <a:ext cx="2951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функции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140200" y="4076700"/>
            <a:ext cx="2879725" cy="1296988"/>
          </a:xfrm>
          <a:prstGeom prst="straightConnector1">
            <a:avLst/>
          </a:prstGeom>
          <a:ln w="19050">
            <a:solidFill>
              <a:srgbClr val="8E34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403350" y="4076700"/>
            <a:ext cx="2736850" cy="1296988"/>
          </a:xfrm>
          <a:prstGeom prst="straightConnector1">
            <a:avLst/>
          </a:prstGeom>
          <a:ln w="19050">
            <a:solidFill>
              <a:srgbClr val="8E34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03350" y="5373688"/>
            <a:ext cx="5616575" cy="0"/>
          </a:xfrm>
          <a:prstGeom prst="line">
            <a:avLst/>
          </a:prstGeom>
          <a:ln w="19050">
            <a:solidFill>
              <a:srgbClr val="8E3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3701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морфологическом уровне </a:t>
            </a: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падеж выступает как 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показатель изменений окончаний</a:t>
            </a:r>
            <a:r>
              <a:rPr 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  <a:r>
              <a:rPr 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имён; </a:t>
            </a: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падежа</a:t>
            </a: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синтаксическом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уровне:  </a:t>
            </a:r>
          </a:p>
          <a:p>
            <a:pPr algn="just">
              <a:buFont typeface="Arial" pitchFamily="34" charset="0"/>
              <a:buChar char="•"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падеж выступает 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роли члена предложения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функция падежа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окончания</a:t>
            </a: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падежей </a:t>
            </a: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‒ это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средство 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связи слов в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предложении</a:t>
            </a: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падеж  выражает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разные типы смысловых отношений</a:t>
            </a: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одного слова </a:t>
            </a: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другому </a:t>
            </a: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слову с позиций 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обобщённо-грамматической семантики</a:t>
            </a: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семантика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падеж</a:t>
            </a:r>
            <a:r>
              <a:rPr 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русском языке существует как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многозначная  единица</a:t>
            </a:r>
            <a:r>
              <a:rPr 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0"/>
            <a:ext cx="8206680" cy="1752600"/>
          </a:xfrm>
        </p:spPr>
        <p:txBody>
          <a:bodyPr/>
          <a:lstStyle/>
          <a:p>
            <a:r>
              <a:rPr lang="ru-RU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работать с формой падежа?</a:t>
            </a:r>
            <a:br>
              <a:rPr lang="ru-RU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3600" dirty="0" smtClean="0">
                <a:solidFill>
                  <a:srgbClr val="A50021"/>
                </a:solidFill>
              </a:rPr>
              <a:t>РОДИТЕЛЬНЫЙ </a:t>
            </a:r>
            <a:r>
              <a:rPr lang="ru-RU" altLang="zh-CN" sz="3600" dirty="0">
                <a:solidFill>
                  <a:srgbClr val="A50021"/>
                </a:solidFill>
              </a:rPr>
              <a:t>ПАДЕЖ</a:t>
            </a:r>
            <a:br>
              <a:rPr lang="ru-RU" altLang="zh-CN" sz="3600" dirty="0">
                <a:solidFill>
                  <a:srgbClr val="A50021"/>
                </a:solidFill>
              </a:rPr>
            </a:br>
            <a:r>
              <a:rPr lang="ru-RU" altLang="zh-CN" sz="3600" dirty="0">
                <a:solidFill>
                  <a:srgbClr val="A50021"/>
                </a:solidFill>
              </a:rPr>
              <a:t>мужской род</a:t>
            </a:r>
            <a:endParaRPr lang="ru-RU" sz="3600" dirty="0">
              <a:solidFill>
                <a:srgbClr val="A50021"/>
              </a:solidFill>
            </a:endParaRPr>
          </a:p>
        </p:txBody>
      </p:sp>
      <p:graphicFrame>
        <p:nvGraphicFramePr>
          <p:cNvPr id="1433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997803"/>
              </p:ext>
            </p:extLst>
          </p:nvPr>
        </p:nvGraphicFramePr>
        <p:xfrm>
          <a:off x="609600" y="1693863"/>
          <a:ext cx="7772400" cy="5297424"/>
        </p:xfrm>
        <a:graphic>
          <a:graphicData uri="http://schemas.openxmlformats.org/drawingml/2006/table">
            <a:tbl>
              <a:tblPr/>
              <a:tblGrid>
                <a:gridCol w="1524000"/>
                <a:gridCol w="2590800"/>
                <a:gridCol w="2667000"/>
                <a:gridCol w="9906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 твёрдый согласный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Ученик</a:t>
                      </a:r>
                      <a:endParaRPr kumimoji="0" lang="ru-RU" sz="4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Компьютер</a:t>
                      </a:r>
                      <a:endParaRPr kumimoji="0" lang="ru-RU" sz="4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Ученик</a:t>
                      </a: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Компьютер</a:t>
                      </a: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-а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 мягкий согласный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Словар</a:t>
                      </a: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Преподавател</a:t>
                      </a: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Словар</a:t>
                      </a: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Преподавател</a:t>
                      </a: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-я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гласный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Музе</a:t>
                      </a: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Геро</a:t>
                      </a: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Музе</a:t>
                      </a:r>
                      <a:r>
                        <a:rPr kumimoji="0" lang="ru-RU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Геро</a:t>
                      </a:r>
                      <a:r>
                        <a:rPr kumimoji="0" lang="ru-RU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-я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878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ru-RU" altLang="zh-CN" sz="4000" dirty="0">
                <a:solidFill>
                  <a:srgbClr val="A50021"/>
                </a:solidFill>
              </a:rPr>
              <a:t>РОДИТЕЛЬНЫЙ ПАДЕЖ</a:t>
            </a:r>
            <a:br>
              <a:rPr lang="ru-RU" altLang="zh-CN" sz="4000" dirty="0">
                <a:solidFill>
                  <a:srgbClr val="A50021"/>
                </a:solidFill>
              </a:rPr>
            </a:br>
            <a:r>
              <a:rPr lang="ru-RU" altLang="zh-CN" sz="4000" dirty="0">
                <a:solidFill>
                  <a:srgbClr val="A50021"/>
                </a:solidFill>
              </a:rPr>
              <a:t> женский род</a:t>
            </a:r>
            <a:endParaRPr lang="ru-RU" sz="4000" dirty="0">
              <a:solidFill>
                <a:srgbClr val="A50021"/>
              </a:solidFill>
            </a:endParaRP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ph idx="1"/>
          </p:nvPr>
        </p:nvGraphicFramePr>
        <p:xfrm>
          <a:off x="684213" y="1557338"/>
          <a:ext cx="7772400" cy="5567363"/>
        </p:xfrm>
        <a:graphic>
          <a:graphicData uri="http://schemas.openxmlformats.org/drawingml/2006/table">
            <a:tbl>
              <a:tblPr/>
              <a:tblGrid>
                <a:gridCol w="1725612"/>
                <a:gridCol w="2160588"/>
                <a:gridCol w="1943100"/>
                <a:gridCol w="1943100"/>
              </a:tblGrid>
              <a:tr h="1300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Основа на твёрдый согласный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Сестра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Комната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Сестр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Комнат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-ы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Основа на мягкий согласный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Няня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Песня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Нян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Песн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-и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Основа на мягкий согласный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Семья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Семь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-и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Основа на мягкий согласный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Истори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-и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305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z="4000">
                <a:solidFill>
                  <a:srgbClr val="A50021"/>
                </a:solidFill>
              </a:rPr>
              <a:t>РОДИТЕЛЬНЫЙ ПАДЕЖ</a:t>
            </a:r>
            <a:br>
              <a:rPr lang="ru-RU" altLang="zh-CN" sz="4000">
                <a:solidFill>
                  <a:srgbClr val="A50021"/>
                </a:solidFill>
              </a:rPr>
            </a:br>
            <a:r>
              <a:rPr lang="ru-RU" altLang="zh-CN" sz="4000">
                <a:solidFill>
                  <a:srgbClr val="A50021"/>
                </a:solidFill>
              </a:rPr>
              <a:t> средний род</a:t>
            </a:r>
            <a:endParaRPr lang="ru-RU" sz="4000">
              <a:solidFill>
                <a:srgbClr val="A50021"/>
              </a:solidFill>
            </a:endParaRPr>
          </a:p>
        </p:txBody>
      </p:sp>
      <p:graphicFrame>
        <p:nvGraphicFramePr>
          <p:cNvPr id="16387" name="Group 3"/>
          <p:cNvGraphicFramePr>
            <a:graphicFrameLocks noGrp="1"/>
          </p:cNvGraphicFramePr>
          <p:nvPr>
            <p:ph idx="1"/>
          </p:nvPr>
        </p:nvGraphicFramePr>
        <p:xfrm>
          <a:off x="539750" y="2420938"/>
          <a:ext cx="8147050" cy="4114800"/>
        </p:xfrm>
        <a:graphic>
          <a:graphicData uri="http://schemas.openxmlformats.org/drawingml/2006/table">
            <a:tbl>
              <a:tblPr/>
              <a:tblGrid>
                <a:gridCol w="1800225"/>
                <a:gridCol w="2384425"/>
                <a:gridCol w="2667000"/>
                <a:gridCol w="129540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твёрдый согласный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Окно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Окн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-а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мягкий согласный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Море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Мор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-я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гласный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Упражнение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Упражнени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й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-й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Основа на мягкий согласный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Устремленье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Устремлень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-я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75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z="4000">
                <a:solidFill>
                  <a:srgbClr val="A50021"/>
                </a:solidFill>
              </a:rPr>
              <a:t>РОДИТЕЛЬНЫЙ ПАДЕЖ</a:t>
            </a:r>
            <a:br>
              <a:rPr lang="ru-RU" altLang="zh-CN" sz="4000">
                <a:solidFill>
                  <a:srgbClr val="A50021"/>
                </a:solidFill>
              </a:rPr>
            </a:br>
            <a:r>
              <a:rPr lang="ru-RU" altLang="zh-CN" sz="4000">
                <a:solidFill>
                  <a:srgbClr val="A50021"/>
                </a:solidFill>
              </a:rPr>
              <a:t> женский род</a:t>
            </a:r>
            <a:endParaRPr lang="ru-RU" sz="4000">
              <a:solidFill>
                <a:srgbClr val="A50021"/>
              </a:solidFill>
            </a:endParaRPr>
          </a:p>
        </p:txBody>
      </p:sp>
      <p:graphicFrame>
        <p:nvGraphicFramePr>
          <p:cNvPr id="17411" name="Group 3"/>
          <p:cNvGraphicFramePr>
            <a:graphicFrameLocks noGrp="1"/>
          </p:cNvGraphicFramePr>
          <p:nvPr>
            <p:ph idx="1"/>
          </p:nvPr>
        </p:nvGraphicFramePr>
        <p:xfrm>
          <a:off x="684213" y="2060575"/>
          <a:ext cx="7772400" cy="4114800"/>
        </p:xfrm>
        <a:graphic>
          <a:graphicData uri="http://schemas.openxmlformats.org/drawingml/2006/table">
            <a:tbl>
              <a:tblPr/>
              <a:tblGrid>
                <a:gridCol w="1800225"/>
                <a:gridCol w="2085975"/>
                <a:gridCol w="1943100"/>
                <a:gridCol w="19431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Основа на мягкий согласный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Жизнь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Жизн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Осен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-и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Основа на твёрдый согласный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Мышь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Мыш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-и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Основа на мягкий согласный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Дочь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Мат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ер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Доч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ер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-ери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568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0850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РАБОТАТЬ С СЕМАНТИКОЙ ПАДЕЖА?</a:t>
            </a: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Имя существительное или местоимение в составе предложения, являясь членом предложения, реализует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обобщённо-грамматическое значение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 Это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предложении сообщается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человеке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другом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которое совершает действие, находится в каком-либо состоянии;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предмете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 которым что-то происходит, как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помощи предмета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что-либо создаётся,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явлениях в природе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т.п.  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Понятия: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лицо, предмет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действие,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состояние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время, пространство,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причина, следствие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т.п. ‒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существуют в любом языке.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выражения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специфична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так как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аждый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народ воспринимает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окружающий мир через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 язык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свою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национальную культуру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53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624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Первичное  значение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падежа, его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обобщённо-грамматическая семантика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именительный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падеж –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называет (именует) лицо, предмет, вещь, состояние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др.;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порождает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например,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принадлежность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дательный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определяет адресат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винительный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обозначает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который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воздействует субъект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творительный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орудие / инструмент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предложный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падеж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обозначает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косвенный объект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употребляется без предлогов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языках учащихся из бывших республик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падеж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тоже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существует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Так, в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узбекском языке 6 падежей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именительный, родительный, дательный, винительный; ещё есть местный и исходный, отвечающие на вопросы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где?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откуда?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других языках их не шесть, 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четыре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 Следовательно,  в сознании учеников такое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понятие существует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плюс!</a:t>
            </a:r>
          </a:p>
        </p:txBody>
      </p:sp>
    </p:spTree>
    <p:extLst>
      <p:ext uri="{BB962C8B-B14F-4D97-AF65-F5344CB8AC3E}">
        <p14:creationId xmlns:p14="http://schemas.microsoft.com/office/powerpoint/2010/main" val="397560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17008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РАБОТАТЬ С СЕМАНТИКОЙ ПАДЕЖА?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РОДИТЕЛЬНЫЙ ПАДЕЖ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выступает в функциях: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1700808"/>
            <a:ext cx="9108504" cy="51571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прямого объекта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он выражает значения:</a:t>
            </a:r>
          </a:p>
          <a:p>
            <a:pPr marL="0" lvl="0" indent="0"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отрицания действия субъекта, направленного на объект: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Отец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встретил сына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Ребёнок ещё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читает книг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косвенного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объекта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 выражает значения:</a:t>
            </a:r>
          </a:p>
          <a:p>
            <a:pPr marL="0"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просьбы: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желать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добра, хотеть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счастья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опасения, страха /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лишения: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бояться темноты, опасаться инфекций, лишаться поддержки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насыщенности действием: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наесться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мёду, насмотреться фильмов ужасов, набраться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90364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Типологические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особенности обучения школьников русскому языку как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неродному</a:t>
            </a:r>
          </a:p>
          <a:p>
            <a:pPr algn="ctr"/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настоящее время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Россию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бывших национальных республик приезжает большое число иностранцев: это и специалисты высокой квалификации, и бизнесмены, и люди без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профессий, родители с детьми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др. 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школах России появляются дети, которых необходимо обучать русскому языку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Современный учитель поставлен в условия, когда он должен учить не только русскоязычных детей русскому языку, но и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представителей среднеазиатских или других государств русскому языку как неродному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течение многих лет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пытается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решать эти непростые задачи. Но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всё равно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остаются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861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3681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РОДИТЕЛЬНЫЙ ПАДЕЖ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выступает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функциях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косвенного объекта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 выражает значения:</a:t>
            </a:r>
          </a:p>
          <a:p>
            <a:pPr marL="0" algn="just"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определённого количества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единичных предметов и др.: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прочитать три книги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неопределённого количества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(как части):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просить воды, хотеть молока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приобретения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получения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чего-либо: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брать книгу у сестры, получать помощь у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волонтёров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чего-либо: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защищать / защищаться от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врагов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сопротивления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борьбы: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сражаться против врага, выступать против войны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85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РОДИТЕЛЬНЫЙ ПАДЕЖ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выступает в функциях: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различных обстоятельств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выражает значения, уточняемые наличием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предлогов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семантикой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точного часового времени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сочетании со словами: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минута, секунда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указанием неполного часа: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шесть часов тридцать две минуты и двадцать четыре секунды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с количественными и порядковыми числительными с указанием неполного часа: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пять минут первого, без пятнадцати двенадцать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приблизительного часового времени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пришёл в начале пятого, после / около пяти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точного календарного времени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А.С. Пушкин родился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шестого июня 1799 года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РОДИТЕЛЬНЫЙ ПАДЕЖ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выступает в функциях: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/>
              <a:t> </a:t>
            </a: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различных обстоятельств 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выражает значения, уточняемые наличием предлогов с семантикой </a:t>
            </a: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начала срока действия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/ события / явления: </a:t>
            </a:r>
            <a:r>
              <a:rPr lang="ru-RU" sz="2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Студент начал готовиться к экзамену 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четверга</a:t>
            </a:r>
            <a:r>
              <a:rPr lang="ru-RU" sz="2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окончания срока действия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/ события / явления: </a:t>
            </a:r>
            <a:r>
              <a:rPr lang="ru-RU" sz="2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будем у вас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7 сентября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приблизительного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календарного времени: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События произошли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шестидесятых годов</a:t>
            </a:r>
            <a:r>
              <a:rPr lang="ru-RU" sz="2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описательного времени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раннего утра </a:t>
            </a:r>
            <a:r>
              <a:rPr lang="ru-RU" sz="2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позднего вечера</a:t>
            </a:r>
            <a:r>
              <a:rPr lang="ru-RU" sz="2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 окон дома доносилась музыка; Мы с друзьями спорили до глубокой ночи; Мы встретились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экзамена</a:t>
            </a:r>
            <a:r>
              <a:rPr lang="ru-RU" sz="2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Накануне Нового года </a:t>
            </a:r>
            <a:r>
              <a:rPr lang="ru-RU" sz="2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вся семья собралась в доме родителей; Я проснулся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среди ночи</a:t>
            </a:r>
            <a:r>
              <a:rPr lang="ru-RU" sz="2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26876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РОДИТЕЛЬНЫЙ ПАДЕЖ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выступает в функциях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385" y="1268760"/>
            <a:ext cx="9108504" cy="558924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различных обстоятельств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выражает значения, уточняемые наличием предлогов  с семантикой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пространства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от исходного пункта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категория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неодушевлённости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33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уйти из деканата, уехать из </a:t>
            </a:r>
            <a:r>
              <a:rPr lang="ru-RU" sz="3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lang="ru-RU" sz="33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движения от кого-либо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(имя = </a:t>
            </a:r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категория одушевлённости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33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уйти от преподавателя, отодвинуться от мамы</a:t>
            </a:r>
            <a:r>
              <a:rPr lang="ru-RU" sz="33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перемещения </a:t>
            </a:r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 местонахождения в неопределённом пространстве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(недалеко): </a:t>
            </a:r>
            <a:r>
              <a:rPr lang="ru-RU" sz="3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ходить </a:t>
            </a:r>
            <a:r>
              <a:rPr lang="ru-RU" sz="33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стоять </a:t>
            </a:r>
            <a:r>
              <a:rPr lang="ru-RU" sz="33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около  (возле, у, недалеко от) дома</a:t>
            </a:r>
            <a:r>
              <a:rPr lang="ru-RU" sz="33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местоположения</a:t>
            </a:r>
            <a:r>
              <a:rPr lang="ru-RU" sz="3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дополнения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(имя = категория одушевлённости): </a:t>
            </a:r>
            <a:r>
              <a:rPr lang="ru-RU" sz="3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жить у брата, находиться у сестры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24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РОДИТЕЛЬНЫЙ ПАДЕЖ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выступает в функциях: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семантикой:</a:t>
            </a:r>
          </a:p>
          <a:p>
            <a:pPr marL="0" indent="0" algn="just"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неблагоприятной причины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минус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Спектакль отменили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из-за болезни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актрисы; Мы опоздали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из-за тебя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внутренней или внешней причины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вызывающей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физическом или психическом состоянии человека: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Малыш дрожал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холода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Девушка побледнела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волнения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внутренней / внешней причины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непроизвольного / не //осознанного действия человека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вызванной  психическим / физическим состоянием: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испугу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ребёнок громко заплакал; Дайте  поесть, умираю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голоду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РОДИТЕЛЬНЫЙ ПАДЕЖ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выступает в функциях: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518396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следствия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семантикой:</a:t>
            </a:r>
          </a:p>
          <a:p>
            <a:pPr marL="0" indent="0">
              <a:spcBef>
                <a:spcPts val="0"/>
              </a:spcBef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результата: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Вследствие болезни </a:t>
            </a:r>
            <a:r>
              <a:rPr lang="ru-RU" sz="25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должна была оставаться дома; Электричество было отключено </a:t>
            </a: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результате аварии</a:t>
            </a:r>
            <a:r>
              <a:rPr lang="ru-RU" sz="25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5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5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семантикой:</a:t>
            </a:r>
          </a:p>
          <a:p>
            <a:pPr marL="0" indent="0" algn="just">
              <a:spcBef>
                <a:spcPts val="0"/>
              </a:spcBef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приобретения чего-либо в пользу какого-либо лица: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приобрели ноутбук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внука </a:t>
            </a:r>
            <a:r>
              <a:rPr lang="ru-RU" sz="25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смартфон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сына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предназначения предмета для реализации какой-либо цели: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Кнопка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вызова</a:t>
            </a:r>
            <a:r>
              <a:rPr lang="ru-RU" sz="25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медсестры </a:t>
            </a: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расположена на стене; Лифт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пассажиров </a:t>
            </a:r>
            <a:r>
              <a:rPr lang="ru-RU" sz="25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застрял на пятом этаже;</a:t>
            </a:r>
            <a:endParaRPr lang="ru-RU" sz="2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реализации цели действия в пользу лица / предмета :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Ради Вас </a:t>
            </a:r>
            <a:r>
              <a:rPr lang="ru-RU" sz="25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готов на всё;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честь дня Победы </a:t>
            </a:r>
            <a:r>
              <a:rPr lang="ru-RU" sz="25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 дан салют; </a:t>
            </a:r>
            <a:endParaRPr lang="ru-RU" sz="2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уточнения цели действия: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целях /с целью повышения уровня владения языком </a:t>
            </a:r>
            <a:r>
              <a:rPr lang="ru-RU" sz="25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поехал в Москву</a:t>
            </a:r>
            <a:r>
              <a:rPr lang="ru-RU" sz="25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РОДИТЕЛЬНЫЙ ПАДЕЖ</a:t>
            </a:r>
            <a:b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выступает в функциях: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семантикой:</a:t>
            </a:r>
          </a:p>
          <a:p>
            <a:pPr marL="0" indent="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наличия условий для совершения действий, иногда стихийных бедствий: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случае задержки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вылета самолетов всем предоставляется гостиница;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отсутствия условий для осуществления действия: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согласия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родителей я ничего не делаю;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наличия / отсутствия условий для осуществления действия: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отсутствии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воды растение погибает;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взаимной зависимости и прямой связи между явлениями / событиями: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зависимости от обстоятельств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поведение человека может меняться.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РОДИТЕЛЬНЫЙ ПАДЕЖ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выступает в функциях: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уступительности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 семантикой:</a:t>
            </a:r>
          </a:p>
          <a:p>
            <a:pPr marL="0" indent="0" algn="just">
              <a:spcBef>
                <a:spcPts val="0"/>
              </a:spcBef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самостоятельности в поведении, мыслях, действиях людей вне независимости от каких-либо обстоятельств: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Независимо от самочувствия </a:t>
            </a:r>
            <a:r>
              <a:rPr lang="ru-RU" sz="27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старик каждое утро гулял в парке; События развивались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независимо от принятого решения;</a:t>
            </a:r>
            <a:endParaRPr lang="ru-RU" sz="2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7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сравнения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несогласованного определения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 семантикой:</a:t>
            </a:r>
            <a:endParaRPr lang="ru-RU" sz="27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какого-либо вида, формы, рода, типа: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 подарили вазу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7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виде ладьи / лодки</a:t>
            </a:r>
            <a:r>
              <a:rPr lang="ru-RU" sz="27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Он носил шляпу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форме пирожка</a:t>
            </a:r>
            <a:r>
              <a:rPr lang="ru-RU" sz="27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Это печенье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типа галет</a:t>
            </a:r>
            <a:r>
              <a:rPr lang="ru-RU" sz="27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66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0" y="44624"/>
            <a:ext cx="9125030" cy="11521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ПАДЕЖНЫМИ ФОРМАМИ ВЫРАЗИТЬ ПРИЧИНУ ДЕЙСТВИЯ?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73" y="1254730"/>
            <a:ext cx="9144000" cy="558924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Причина действия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результате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осуществляется действие, совершается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событие, кто-то испытывает состояние.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позиций семантики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причина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благоприятная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для осуществления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действия (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дат. п.</a:t>
            </a:r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Благодаря заботливому уходу </a:t>
            </a:r>
            <a:r>
              <a:rPr lang="ru-RU" sz="3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больной быстро поправился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3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неблагоприятная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для осуществления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действия: (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род. п.</a:t>
            </a:r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Друзья поссорились </a:t>
            </a:r>
            <a:r>
              <a:rPr lang="ru-RU" sz="3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из-за пустяка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3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внешняя причина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изменения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род. п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удара </a:t>
            </a:r>
            <a:r>
              <a:rPr lang="ru-RU" sz="3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грома все вздрогнули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волнения </a:t>
            </a:r>
            <a:r>
              <a:rPr lang="ru-RU" sz="3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покраснел.</a:t>
            </a:r>
            <a:endParaRPr lang="ru-RU" sz="3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3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осознанного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ru-RU" sz="3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ни с кем не стал спорить </a:t>
            </a:r>
            <a:r>
              <a:rPr lang="ru-RU" sz="3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гордости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3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внутренняя причина действия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состояния </a:t>
            </a:r>
            <a:r>
              <a:rPr lang="ru-RU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дат. п.</a:t>
            </a:r>
            <a: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Она пропустила ошибки в диктанте </a:t>
            </a:r>
            <a:r>
              <a:rPr lang="ru-RU" sz="3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невнимательности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3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неосознанного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ru-RU" sz="3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или внезапного изменения состояния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человека (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пр. п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бешенстве </a:t>
            </a:r>
            <a:r>
              <a:rPr lang="ru-RU" sz="3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может сделать всё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46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88640"/>
            <a:ext cx="9073008" cy="5937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качестве причины, кроме этого, можно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обозначить (стилистические конструкции):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логическое обоснование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действия, события или вывода: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случаю приезда 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гостей мы приготовили праздничный обед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объективную закономерность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действия или результата событий: 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Пётр Первый проводил свои реформы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силу исторической необходимости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логическое основание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замещения одного события, лица / предмета другим: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неимением денег 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пришлось идти домой пешком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1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Русскоязычные дети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живут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русскоязычной среде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в семье и дома, на улице и в детском саду, в школе, поэтому в школе их учат основам орфографии и устной / письменной речи. </a:t>
            </a:r>
          </a:p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Ребёнок нерусского происхождения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живёт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иной языковой среде и иной культуре.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Дома он, как правило,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говорит на родном языке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а в школе он должен обучаться и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общаться на русском – неродном языке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Учитель поставлен в очень непростые условия.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мы поговорим о том, как преодолевать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некоторые трудности обучения русскому языку детей нерусского происхождения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7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301006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ПАДЕЖЕЙ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27984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Андрей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Маша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дома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Иван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был на уроке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Ты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сегодня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был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ШКОЛЕ?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Мальчик понял вопрос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Ребёнок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пришёл к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маме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Ребёнок вошёл в комнату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У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меня есть книга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хочу поехать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Суздаль.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752528" cy="52565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Андрея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и Маши нет дома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Ивана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не было 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уроке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Ты сегодня ходил в ШКОЛУ?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Мальчик не понял вопроса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Ребёнок ушёл от мамы.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Ребёнок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вышел из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комнаты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У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меня нет книги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Мне хочется поехать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Суздаль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3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2"/>
            <a:ext cx="8388350" cy="1007839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у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кого-либо чего-либо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падежей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Картинка 52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23050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?id=59453900-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565400"/>
            <a:ext cx="1366837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3924300" y="5734050"/>
            <a:ext cx="45624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pc="720" smtClean="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/>
              </a:rPr>
              <a:t>есть телефон!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900113" y="5805488"/>
            <a:ext cx="2881312" cy="57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У  меня </a:t>
            </a:r>
          </a:p>
        </p:txBody>
      </p:sp>
    </p:spTree>
    <p:extLst>
      <p:ext uri="{BB962C8B-B14F-4D97-AF65-F5344CB8AC3E}">
        <p14:creationId xmlns:p14="http://schemas.microsoft.com/office/powerpoint/2010/main" val="24625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2"/>
            <a:ext cx="8064822" cy="1223863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Отсутствие у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кого-либо чего-либо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падежей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i?id=59453900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1366838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2619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900113" y="5805488"/>
            <a:ext cx="2881312" cy="57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У  меня 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3924300" y="5734050"/>
            <a:ext cx="45624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pc="720" dirty="0" smtClean="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/>
              </a:rPr>
              <a:t>нет телефона!</a:t>
            </a:r>
          </a:p>
        </p:txBody>
      </p:sp>
    </p:spTree>
    <p:extLst>
      <p:ext uri="{BB962C8B-B14F-4D97-AF65-F5344CB8AC3E}">
        <p14:creationId xmlns:p14="http://schemas.microsoft.com/office/powerpoint/2010/main" val="21661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5973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Л.С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Крючкова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«Падежная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предложно-падежная система русского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языка: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функционально-семантический аспект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монография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‒ М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.; Флинта: Наука. 2021. – 136 с.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11"/>
            <a:ext cx="3295768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Русский язык в упражнения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93" y="44624"/>
            <a:ext cx="352990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11663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год. Русский язык. Курсы.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40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Типологическая 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классификация языков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устанавливает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сходства и различия языков в их наиболее важных свойствах 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грамматического строя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не зависящих от их генетического родства. 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Языки объединяются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основе наиболее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существенных 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признаков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языковой системы, на ней строится типологическая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классификация. </a:t>
            </a:r>
          </a:p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 важны два типа языков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флективные языки (русский)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языки, имеющие 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предлоги</a:t>
            </a: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окончания</a:t>
            </a: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(в некоторых языках только предлоги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них характерна 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многозначность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может передавать грамматические значения имён существительных: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‒ им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 п.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ед. или мн. числа: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страна,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городá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‒ род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 п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ед. или мн. числа: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гóрода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окн</a:t>
            </a:r>
            <a:r>
              <a:rPr lang="en-US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en-US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ru-RU" sz="25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предлог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имеет значения: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5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еду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5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город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вин. п.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перемещение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в пространстве),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‒</a:t>
            </a:r>
            <a:r>
              <a:rPr lang="ru-RU" sz="25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нахожусь 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(п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р. п.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местоположение</a:t>
            </a: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 пространстве),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‒</a:t>
            </a: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волнении ходили вы по комнате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пр. п.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эмоциональное состояние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) и др.</a:t>
            </a:r>
          </a:p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2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0"/>
            <a:ext cx="91085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агглютинативные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имеют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послелоги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(лат.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agglutinare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‒ «приклеивать»); для этих языков характерна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однозначность морфем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каждая морфема, «приклеиваясь» к корню, имеет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 грамматическое значение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для агглютинативных языков характерна развитая система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словоизменительной и словообразовательной система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узбекском языке число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падеж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выражается двумя разными аффиксами: ср.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дат. п. мн. ч.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существительного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девушка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узбекском языке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киз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лар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девушкам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где аффикс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лар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передаёт значение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мн. ч.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суффикс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‒ значение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дат. п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русском  языке одно окончание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передаёт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два этих значения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одной формой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40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Категория рода. Как школьнику объяснить категорию рода в русском языке? </a:t>
            </a:r>
            <a:endParaRPr lang="ru-RU" sz="2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родном языке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категория рода отсутствует, например,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 категории рода в узбекском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языке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Существуют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языки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категория рода присутствует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но она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 национальную специфику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выражения.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аварском языке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четыре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класса (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имён существительных: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мужской, женский, средний и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множественный: </a:t>
            </a:r>
          </a:p>
          <a:p>
            <a:pPr algn="just">
              <a:buFont typeface="Arial" pitchFamily="34" charset="0"/>
              <a:buChar char="•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ужской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класс относится к лицам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мужского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женский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класс ‒ к лицам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женского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средний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класс ‒ к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животным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неодушевлённым объектам и понятиям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к слову «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лъимер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множественный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класс ‒ к любым словам во множественном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числе, где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категория рода не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различается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Формируем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категорию рода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поэтапно.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чего начинаем? С наглядности!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9" y="953605"/>
            <a:ext cx="2822292" cy="31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Ресурсный центр русского языка МГОУ\картинки\homeslid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567" y="1052736"/>
            <a:ext cx="4619577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45" y="4203072"/>
            <a:ext cx="3843623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4" y="4203072"/>
            <a:ext cx="3451767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7545" y="6237312"/>
            <a:ext cx="8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8304" y="6237312"/>
            <a:ext cx="87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9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 русском языке слово </a:t>
            </a:r>
            <a:r>
              <a:rPr lang="ru-RU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жена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обозначает женщину, у которой есть 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муж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Жена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‒ общеславянское слово индоевропейской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природы. </a:t>
            </a:r>
          </a:p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муж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до XV – XVI веков означало не только женатого человека мужского пола, но и вообще – 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 просторечии – </a:t>
            </a:r>
            <a:r>
              <a:rPr lang="ru-RU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мужик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енщина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имеет суффикс 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щин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образующий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существительные женского рода с </a:t>
            </a:r>
            <a:r>
              <a:rPr lang="ru-RU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собирательным значением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Мужчина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чин мужа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род. п.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поэтому окончание </a:t>
            </a:r>
            <a:r>
              <a:rPr lang="ru-RU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произносили так же, как слово </a:t>
            </a:r>
            <a:r>
              <a:rPr lang="ru-RU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женщина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то есть </a:t>
            </a:r>
            <a:r>
              <a:rPr lang="ru-RU" sz="3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мужьщина</a:t>
            </a:r>
            <a:r>
              <a:rPr lang="ru-RU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мущина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(с суффиксом 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щин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и окончанием </a:t>
            </a:r>
            <a:r>
              <a:rPr lang="ru-RU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; суффикс имеет </a:t>
            </a:r>
            <a:r>
              <a:rPr lang="ru-RU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собирательное значение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0658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Согласно этимологическому словарю М.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Фасмера,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существительное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мама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 имеет общеславянскую индоевропейскую характеристику: в литовском слово звучит как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mama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в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немецком ‒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Mama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, 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в греческом ‒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mamme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Слово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папа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произошло от латинского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papa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отец</a:t>
            </a:r>
            <a:r>
              <a:rPr lang="ru-RU" sz="3200" i="1" dirty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в кругах аристократии звучало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как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папА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(фр. яз.)</a:t>
            </a:r>
          </a:p>
          <a:p>
            <a:pPr lvl="0" algn="just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речи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детей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</a:t>
            </a:r>
            <a:r>
              <a:rPr lang="ru-RU" sz="32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существуют на стадии детского лепета удвоением слога, часто как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звательная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форма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Отец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– это папа, у которого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есть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дети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Мать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это мама, у которой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есть дети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_________________________________________________________________________________________</a:t>
            </a:r>
          </a:p>
          <a:p>
            <a:pPr algn="just"/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Аналогично произошли слова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тятя, дядя, тётя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61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2348</Words>
  <Application>Microsoft Office PowerPoint</Application>
  <PresentationFormat>Экран (4:3)</PresentationFormat>
  <Paragraphs>276</Paragraphs>
  <Slides>33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1_Тема Office</vt:lpstr>
      <vt:lpstr>4_Оформление по умолчанию</vt:lpstr>
      <vt:lpstr>5_Оформление по умолчанию</vt:lpstr>
      <vt:lpstr>Типологические особенности обучения школьников русскому языку как неродному: род и падеж имени существительного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Категория падежа  как отражение функционального единства </vt:lpstr>
      <vt:lpstr>Презентация PowerPoint</vt:lpstr>
      <vt:lpstr>Как работать с формой падежа? РОДИТЕЛЬНЫЙ ПАДЕЖ мужской род</vt:lpstr>
      <vt:lpstr>РОДИТЕЛЬНЫЙ ПАДЕЖ  женский род</vt:lpstr>
      <vt:lpstr>РОДИТЕЛЬНЫЙ ПАДЕЖ  средний род</vt:lpstr>
      <vt:lpstr>РОДИТЕЛЬНЫЙ ПАДЕЖ  женский род</vt:lpstr>
      <vt:lpstr>Презентация PowerPoint</vt:lpstr>
      <vt:lpstr>Презентация PowerPoint</vt:lpstr>
      <vt:lpstr>КАК РАБОТАТЬ С СЕМАНТИКОЙ ПАДЕЖА? РОДИТЕЛЬНЫЙ ПАДЕЖ  выступает в функциях:</vt:lpstr>
      <vt:lpstr>РОДИТЕЛЬНЫЙ ПАДЕЖ выступает в функциях</vt:lpstr>
      <vt:lpstr>РОДИТЕЛЬНЫЙ ПАДЕЖ  выступает в функциях:</vt:lpstr>
      <vt:lpstr>РОДИТЕЛЬНЫЙ ПАДЕЖ  выступает в функциях:</vt:lpstr>
      <vt:lpstr>РОДИТЕЛЬНЫЙ ПАДЕЖ  выступает в функциях:</vt:lpstr>
      <vt:lpstr>РОДИТЕЛЬНЫЙ ПАДЕЖ  выступает в функциях:</vt:lpstr>
      <vt:lpstr>РОДИТЕЛЬНЫЙ ПАДЕЖ  выступает в функциях:</vt:lpstr>
      <vt:lpstr>РОДИТЕЛЬНЫЙ ПАДЕЖ  выступает в функциях:</vt:lpstr>
      <vt:lpstr>РОДИТЕЛЬНЫЙ ПАДЕЖ  выступает в функциях:</vt:lpstr>
      <vt:lpstr>КАК ПАДЕЖНЫМИ ФОРМАМИ ВЫРАЗИТЬ ПРИЧИНУ ДЕЙСТВИЯ?</vt:lpstr>
      <vt:lpstr>Презентация PowerPoint</vt:lpstr>
      <vt:lpstr>ВЗАИМОДЕЙСТВИЕ ПАДЕЖЕЙ</vt:lpstr>
      <vt:lpstr>Наличие у кого-либо чего-либо Взаимодействие падежей</vt:lpstr>
      <vt:lpstr>Отсутствие у кого-либо чего-либо Взаимодействие падежей </vt:lpstr>
      <vt:lpstr>             Л.С. Крючкова  «Падежная и предложно-падежная система русского языка:  функционально-семантический аспект: монография».  ‒ М.; Флинта: Наука. 2021. – 136 с.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Типологические и психолого-лингвистические особенности обучения школьников русскому языку как неродному</dc:title>
  <dc:creator>User</dc:creator>
  <cp:lastModifiedBy>User</cp:lastModifiedBy>
  <cp:revision>136</cp:revision>
  <dcterms:created xsi:type="dcterms:W3CDTF">2023-02-17T14:08:30Z</dcterms:created>
  <dcterms:modified xsi:type="dcterms:W3CDTF">2023-02-26T15:05:49Z</dcterms:modified>
</cp:coreProperties>
</file>